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743F0-BDCF-44F3-DC38-3D6C4B97C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183A5B-E6CE-E6E9-838A-0DA87CFACA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FA9CBD-48D9-0B27-0BFB-7FAE83AD6CAC}"/>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5" name="Footer Placeholder 4">
            <a:extLst>
              <a:ext uri="{FF2B5EF4-FFF2-40B4-BE49-F238E27FC236}">
                <a16:creationId xmlns:a16="http://schemas.microsoft.com/office/drawing/2014/main" id="{29B8D927-4EB8-34EF-B888-CF9868334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B3B65E-B41F-D4FE-7E04-D9B757B9A85A}"/>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213277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54E4-DC2B-3D02-C644-F39F9BD63E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CDFE6E-6C6F-B2E2-F01B-A84EEE6613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F202D-9122-A2DF-3F8A-DDC7D67528D9}"/>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5" name="Footer Placeholder 4">
            <a:extLst>
              <a:ext uri="{FF2B5EF4-FFF2-40B4-BE49-F238E27FC236}">
                <a16:creationId xmlns:a16="http://schemas.microsoft.com/office/drawing/2014/main" id="{A8083DDC-1311-4070-F661-8F5F3E32F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D4676-36A0-91D7-7B2F-BBDE4E2906F6}"/>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87245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66641A-9703-2B5C-F9B7-C7E6CD6248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7301DC-DF70-2559-56B3-B9DACA8F31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97E86-1F2C-8894-9E74-D8877DEAB2EF}"/>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5" name="Footer Placeholder 4">
            <a:extLst>
              <a:ext uri="{FF2B5EF4-FFF2-40B4-BE49-F238E27FC236}">
                <a16:creationId xmlns:a16="http://schemas.microsoft.com/office/drawing/2014/main" id="{E7721D1A-BC42-AC7C-D0CC-51DBDC849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03F92-A8E2-FED9-1FB5-0E3CDF1B76D2}"/>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343530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15C5-FE56-C17F-5107-37FE20537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229E73-AB12-1636-9F61-B063FABE8A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A6007-E3A1-A04A-1A88-45A5F1AE3231}"/>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5" name="Footer Placeholder 4">
            <a:extLst>
              <a:ext uri="{FF2B5EF4-FFF2-40B4-BE49-F238E27FC236}">
                <a16:creationId xmlns:a16="http://schemas.microsoft.com/office/drawing/2014/main" id="{65CCDC28-09E0-D561-2753-31D3B95F84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28E32-AAB9-FFB3-DA17-96B9161693D0}"/>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101849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AC3A5-407D-CC64-719E-3A1EA4A2A2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20943D-154D-6EB9-2A49-F2F6183889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EE7EA6-1ACA-38F9-6827-C812C412FEB7}"/>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5" name="Footer Placeholder 4">
            <a:extLst>
              <a:ext uri="{FF2B5EF4-FFF2-40B4-BE49-F238E27FC236}">
                <a16:creationId xmlns:a16="http://schemas.microsoft.com/office/drawing/2014/main" id="{60D12AA9-801E-B760-C2AD-1528E2B1A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7E44E-773A-2AA8-5519-E665754020A2}"/>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115373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756B-ED71-05FC-FD64-DF1B509AEE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21B523-BF8D-419F-E751-5F7D741363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6D5D9A-B010-2CB9-F31A-60BF819CA4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FE7809-F971-9544-98AB-6F21C4A4BF07}"/>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6" name="Footer Placeholder 5">
            <a:extLst>
              <a:ext uri="{FF2B5EF4-FFF2-40B4-BE49-F238E27FC236}">
                <a16:creationId xmlns:a16="http://schemas.microsoft.com/office/drawing/2014/main" id="{2A1DE14D-0A11-197B-F0F0-AB0AB429E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8E1BFE-0049-9D5B-FF9F-160251807B4B}"/>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262401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CED72-13D8-6D62-22B3-3B6E5107F7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23F043-C5B5-D9D1-DF47-FA7201CAD5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AD7346-6B02-9CCF-1407-25572257FA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EA1BCE-DA6F-AA62-6937-09AC5C4979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B386DF-0E0D-9EBF-0B8C-44D20C4940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C48B77-1489-1AF6-A68A-B1B5207D1A3A}"/>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8" name="Footer Placeholder 7">
            <a:extLst>
              <a:ext uri="{FF2B5EF4-FFF2-40B4-BE49-F238E27FC236}">
                <a16:creationId xmlns:a16="http://schemas.microsoft.com/office/drawing/2014/main" id="{727E7BDD-CFA5-3097-E7B7-207DAB4FE3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25360C-D77E-EEBD-B2FC-62736EE61386}"/>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5401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2E989-1C51-0085-75F4-F384CB4B0F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1B606F-0FAF-9B79-015F-1BA80CB17F13}"/>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4" name="Footer Placeholder 3">
            <a:extLst>
              <a:ext uri="{FF2B5EF4-FFF2-40B4-BE49-F238E27FC236}">
                <a16:creationId xmlns:a16="http://schemas.microsoft.com/office/drawing/2014/main" id="{BDF41915-895E-5682-3E41-97285FBD50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E50AD4-A57C-99A4-C436-CFD78516343D}"/>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1327607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791602-6A9D-11D6-19CF-76AB7CD98F6D}"/>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3" name="Footer Placeholder 2">
            <a:extLst>
              <a:ext uri="{FF2B5EF4-FFF2-40B4-BE49-F238E27FC236}">
                <a16:creationId xmlns:a16="http://schemas.microsoft.com/office/drawing/2014/main" id="{A8B7750D-674E-3F6D-15FC-0F3CEAF210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A106D3-0B88-2298-3C78-07353014A7C2}"/>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127057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9B891-DF91-34FD-61F2-0BEB8E541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D73976-8F05-6518-7E4B-1FCDA8C8EF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063A70-9B08-A945-0AF1-D712ADE920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C59205-338D-16D2-D9E7-2985B60328DD}"/>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6" name="Footer Placeholder 5">
            <a:extLst>
              <a:ext uri="{FF2B5EF4-FFF2-40B4-BE49-F238E27FC236}">
                <a16:creationId xmlns:a16="http://schemas.microsoft.com/office/drawing/2014/main" id="{03FFFDF2-2392-EB06-2046-9F03F2C5D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78BF8-E852-6354-3CC8-663251758764}"/>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49388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77270-829A-854E-5F15-1E4F7727B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C74298-3B86-E133-9C24-FFA14B112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0FEA94-88BD-D626-C872-012C73B1DA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71A82-4793-57EA-7E41-89776B9FE5A1}"/>
              </a:ext>
            </a:extLst>
          </p:cNvPr>
          <p:cNvSpPr>
            <a:spLocks noGrp="1"/>
          </p:cNvSpPr>
          <p:nvPr>
            <p:ph type="dt" sz="half" idx="10"/>
          </p:nvPr>
        </p:nvSpPr>
        <p:spPr/>
        <p:txBody>
          <a:bodyPr/>
          <a:lstStyle/>
          <a:p>
            <a:fld id="{6F35757F-8EFD-43EF-AFD9-A0697B879893}" type="datetimeFigureOut">
              <a:rPr lang="en-US" smtClean="0"/>
              <a:t>6/20/2022</a:t>
            </a:fld>
            <a:endParaRPr lang="en-US"/>
          </a:p>
        </p:txBody>
      </p:sp>
      <p:sp>
        <p:nvSpPr>
          <p:cNvPr id="6" name="Footer Placeholder 5">
            <a:extLst>
              <a:ext uri="{FF2B5EF4-FFF2-40B4-BE49-F238E27FC236}">
                <a16:creationId xmlns:a16="http://schemas.microsoft.com/office/drawing/2014/main" id="{2688B304-10A5-02D3-9532-36F8A32EE4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BF727-20BE-CE35-2208-3734CA72223F}"/>
              </a:ext>
            </a:extLst>
          </p:cNvPr>
          <p:cNvSpPr>
            <a:spLocks noGrp="1"/>
          </p:cNvSpPr>
          <p:nvPr>
            <p:ph type="sldNum" sz="quarter" idx="12"/>
          </p:nvPr>
        </p:nvSpPr>
        <p:spPr/>
        <p:txBody>
          <a:bodyPr/>
          <a:lstStyle/>
          <a:p>
            <a:fld id="{84768252-C971-47D8-8B5F-AD719A5491BF}" type="slidenum">
              <a:rPr lang="en-US" smtClean="0"/>
              <a:t>‹#›</a:t>
            </a:fld>
            <a:endParaRPr lang="en-US"/>
          </a:p>
        </p:txBody>
      </p:sp>
    </p:spTree>
    <p:extLst>
      <p:ext uri="{BB962C8B-B14F-4D97-AF65-F5344CB8AC3E}">
        <p14:creationId xmlns:p14="http://schemas.microsoft.com/office/powerpoint/2010/main" val="140898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1D82FE-BA65-23E6-107C-49EF95F689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4EAE71-7F40-3553-2E94-CD525BD0AF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3F421-1D4B-D770-E5A0-9FBDC78371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5757F-8EFD-43EF-AFD9-A0697B879893}" type="datetimeFigureOut">
              <a:rPr lang="en-US" smtClean="0"/>
              <a:t>6/20/2022</a:t>
            </a:fld>
            <a:endParaRPr lang="en-US"/>
          </a:p>
        </p:txBody>
      </p:sp>
      <p:sp>
        <p:nvSpPr>
          <p:cNvPr id="5" name="Footer Placeholder 4">
            <a:extLst>
              <a:ext uri="{FF2B5EF4-FFF2-40B4-BE49-F238E27FC236}">
                <a16:creationId xmlns:a16="http://schemas.microsoft.com/office/drawing/2014/main" id="{3B52FC9D-5309-D9CE-849D-070B2DFD8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B7283F-34E0-0BFC-E4FE-605A955490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68252-C971-47D8-8B5F-AD719A5491BF}" type="slidenum">
              <a:rPr lang="en-US" smtClean="0"/>
              <a:t>‹#›</a:t>
            </a:fld>
            <a:endParaRPr lang="en-US"/>
          </a:p>
        </p:txBody>
      </p:sp>
    </p:spTree>
    <p:extLst>
      <p:ext uri="{BB962C8B-B14F-4D97-AF65-F5344CB8AC3E}">
        <p14:creationId xmlns:p14="http://schemas.microsoft.com/office/powerpoint/2010/main" val="100428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15A366-83E2-4B97-59EA-2A397DBB72A5}"/>
              </a:ext>
            </a:extLst>
          </p:cNvPr>
          <p:cNvSpPr>
            <a:spLocks noGrp="1"/>
          </p:cNvSpPr>
          <p:nvPr>
            <p:ph type="ctrTitle"/>
          </p:nvPr>
        </p:nvSpPr>
        <p:spPr>
          <a:xfrm>
            <a:off x="418289" y="350196"/>
            <a:ext cx="11342451" cy="5214025"/>
          </a:xfrm>
        </p:spPr>
        <p:txBody>
          <a:bodyPr anchor="t">
            <a:normAutofit fontScale="90000"/>
          </a:bodyPr>
          <a:lstStyle/>
          <a:p>
            <a:pPr algn="l"/>
            <a:r>
              <a:rPr lang="en-US" sz="1800" dirty="0">
                <a:solidFill>
                  <a:schemeClr val="accent1">
                    <a:lumMod val="75000"/>
                  </a:schemeClr>
                </a:solidFill>
                <a:latin typeface="+mn-lt"/>
              </a:rPr>
              <a:t>Dear Applicant,</a:t>
            </a:r>
            <a:br>
              <a:rPr lang="en-US" sz="1800" dirty="0">
                <a:latin typeface="+mn-lt"/>
              </a:rPr>
            </a:br>
            <a:br>
              <a:rPr lang="en-US" sz="1800" dirty="0">
                <a:latin typeface="+mn-lt"/>
              </a:rPr>
            </a:br>
            <a:r>
              <a:rPr lang="en-US" sz="1900" dirty="0">
                <a:solidFill>
                  <a:schemeClr val="accent1">
                    <a:lumMod val="75000"/>
                  </a:schemeClr>
                </a:solidFill>
                <a:latin typeface="+mn-lt"/>
              </a:rPr>
              <a:t>The project presentation is one of the documents that is </a:t>
            </a:r>
            <a:r>
              <a:rPr lang="en-US" sz="1900" b="1" i="1" u="sng" dirty="0">
                <a:solidFill>
                  <a:schemeClr val="accent1">
                    <a:lumMod val="75000"/>
                  </a:schemeClr>
                </a:solidFill>
                <a:latin typeface="+mn-lt"/>
              </a:rPr>
              <a:t>required</a:t>
            </a:r>
            <a:r>
              <a:rPr lang="en-US" sz="1900" dirty="0">
                <a:solidFill>
                  <a:schemeClr val="accent1">
                    <a:lumMod val="75000"/>
                  </a:schemeClr>
                </a:solidFill>
                <a:latin typeface="+mn-lt"/>
              </a:rPr>
              <a:t> to be submitted as a part of the Application documentation for the </a:t>
            </a:r>
            <a:r>
              <a:rPr lang="en-US" sz="1900">
                <a:solidFill>
                  <a:schemeClr val="accent1">
                    <a:lumMod val="75000"/>
                  </a:schemeClr>
                </a:solidFill>
                <a:latin typeface="+mn-lt"/>
              </a:rPr>
              <a:t>Collaborative Program</a:t>
            </a:r>
            <a:r>
              <a:rPr lang="sr-Latn-RS" sz="1900">
                <a:solidFill>
                  <a:schemeClr val="accent1">
                    <a:lumMod val="75000"/>
                  </a:schemeClr>
                </a:solidFill>
                <a:latin typeface="+mn-lt"/>
              </a:rPr>
              <a:t> for Innovation</a:t>
            </a:r>
            <a:r>
              <a:rPr lang="en-US" sz="1900">
                <a:solidFill>
                  <a:schemeClr val="accent1">
                    <a:lumMod val="75000"/>
                  </a:schemeClr>
                </a:solidFill>
                <a:latin typeface="+mn-lt"/>
              </a:rPr>
              <a:t>. </a:t>
            </a:r>
            <a:r>
              <a:rPr lang="en-US" sz="1900" dirty="0">
                <a:solidFill>
                  <a:schemeClr val="accent1">
                    <a:lumMod val="75000"/>
                  </a:schemeClr>
                </a:solidFill>
                <a:latin typeface="+mn-lt"/>
              </a:rPr>
              <a:t>This slide represents a guide on how the Presentation should be prepared.</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rgbClr val="CC0000"/>
                </a:solidFill>
                <a:latin typeface="+mn-lt"/>
              </a:rPr>
              <a:t>You are required to provide a PowerPoint Presentation with a </a:t>
            </a:r>
            <a:r>
              <a:rPr lang="en-US" sz="1900" b="1" u="sng" dirty="0">
                <a:solidFill>
                  <a:srgbClr val="CC0000"/>
                </a:solidFill>
                <a:effectLst>
                  <a:outerShdw blurRad="38100" dist="38100" dir="2700000" algn="tl">
                    <a:srgbClr val="000000">
                      <a:alpha val="43137"/>
                    </a:srgbClr>
                  </a:outerShdw>
                </a:effectLst>
                <a:latin typeface="+mn-lt"/>
              </a:rPr>
              <a:t>maximum </a:t>
            </a:r>
            <a:r>
              <a:rPr lang="en-US" sz="1900" b="1" u="sng">
                <a:solidFill>
                  <a:srgbClr val="CC0000"/>
                </a:solidFill>
                <a:effectLst>
                  <a:outerShdw blurRad="38100" dist="38100" dir="2700000" algn="tl">
                    <a:srgbClr val="000000">
                      <a:alpha val="43137"/>
                    </a:srgbClr>
                  </a:outerShdw>
                </a:effectLst>
                <a:latin typeface="+mn-lt"/>
              </a:rPr>
              <a:t>of 1</a:t>
            </a:r>
            <a:r>
              <a:rPr lang="sr-Latn-RS" sz="1900" b="1" u="sng">
                <a:solidFill>
                  <a:srgbClr val="CC0000"/>
                </a:solidFill>
                <a:effectLst>
                  <a:outerShdw blurRad="38100" dist="38100" dir="2700000" algn="tl">
                    <a:srgbClr val="000000">
                      <a:alpha val="43137"/>
                    </a:srgbClr>
                  </a:outerShdw>
                </a:effectLst>
                <a:latin typeface="+mn-lt"/>
              </a:rPr>
              <a:t>5</a:t>
            </a:r>
            <a:r>
              <a:rPr lang="en-US" sz="1900" b="1" u="sng">
                <a:solidFill>
                  <a:srgbClr val="CC0000"/>
                </a:solidFill>
                <a:effectLst>
                  <a:outerShdw blurRad="38100" dist="38100" dir="2700000" algn="tl">
                    <a:srgbClr val="000000">
                      <a:alpha val="43137"/>
                    </a:srgbClr>
                  </a:outerShdw>
                </a:effectLst>
                <a:latin typeface="+mn-lt"/>
              </a:rPr>
              <a:t> </a:t>
            </a:r>
            <a:r>
              <a:rPr lang="en-US" sz="1900" b="1" u="sng" dirty="0">
                <a:solidFill>
                  <a:srgbClr val="CC0000"/>
                </a:solidFill>
                <a:effectLst>
                  <a:outerShdw blurRad="38100" dist="38100" dir="2700000" algn="tl">
                    <a:srgbClr val="000000">
                      <a:alpha val="43137"/>
                    </a:srgbClr>
                  </a:outerShdw>
                </a:effectLst>
                <a:latin typeface="+mn-lt"/>
              </a:rPr>
              <a:t>slides </a:t>
            </a:r>
            <a:r>
              <a:rPr lang="en-US" sz="1900" dirty="0">
                <a:solidFill>
                  <a:srgbClr val="CC0000"/>
                </a:solidFill>
                <a:latin typeface="+mn-lt"/>
              </a:rPr>
              <a:t>(including the title slide). Exceeding this slide limit will disqualify your Application from the evaluation process.</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chemeClr val="accent1">
                    <a:lumMod val="75000"/>
                  </a:schemeClr>
                </a:solidFill>
                <a:latin typeface="+mn-lt"/>
              </a:rPr>
              <a:t>The presentation is in free format in terms of style, visuals and overall structure. We encourage you to use this presentation to best express your vision, your innovation and its competitive advantage. Think of it as your elevator pitch – direct, concise, effective and attractive.</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chemeClr val="accent1">
                    <a:lumMod val="75000"/>
                  </a:schemeClr>
                </a:solidFill>
                <a:latin typeface="+mn-lt"/>
              </a:rPr>
              <a:t>Keep in mind that the presentation needs to cover the following segments of your proposal:</a:t>
            </a:r>
            <a:br>
              <a:rPr lang="en-US" sz="1900" dirty="0">
                <a:solidFill>
                  <a:schemeClr val="accent1">
                    <a:lumMod val="75000"/>
                  </a:schemeClr>
                </a:solidFill>
                <a:latin typeface="+mn-lt"/>
              </a:rPr>
            </a:br>
            <a:r>
              <a:rPr lang="en-US" sz="1900" dirty="0">
                <a:solidFill>
                  <a:schemeClr val="accent1">
                    <a:lumMod val="75000"/>
                  </a:schemeClr>
                </a:solidFill>
                <a:latin typeface="+mn-lt"/>
              </a:rPr>
              <a:t>1. Title slide with the name of the </a:t>
            </a:r>
            <a:r>
              <a:rPr lang="en-US" sz="1900">
                <a:solidFill>
                  <a:schemeClr val="accent1">
                    <a:lumMod val="75000"/>
                  </a:schemeClr>
                </a:solidFill>
                <a:latin typeface="+mn-lt"/>
              </a:rPr>
              <a:t>company </a:t>
            </a:r>
            <a:r>
              <a:rPr lang="sr-Latn-RS" sz="1900">
                <a:solidFill>
                  <a:schemeClr val="accent1">
                    <a:lumMod val="75000"/>
                  </a:schemeClr>
                </a:solidFill>
                <a:latin typeface="+mn-lt"/>
              </a:rPr>
              <a:t>acting as the L</a:t>
            </a:r>
            <a:r>
              <a:rPr lang="en-US" sz="1900">
                <a:solidFill>
                  <a:schemeClr val="accent1">
                    <a:lumMod val="75000"/>
                  </a:schemeClr>
                </a:solidFill>
                <a:latin typeface="+mn-lt"/>
              </a:rPr>
              <a:t>ead </a:t>
            </a:r>
            <a:r>
              <a:rPr lang="sr-Latn-RS" sz="1900">
                <a:solidFill>
                  <a:schemeClr val="accent1">
                    <a:lumMod val="75000"/>
                  </a:schemeClr>
                </a:solidFill>
                <a:latin typeface="+mn-lt"/>
              </a:rPr>
              <a:t>A</a:t>
            </a:r>
            <a:r>
              <a:rPr lang="en-US" sz="1900">
                <a:solidFill>
                  <a:schemeClr val="accent1">
                    <a:lumMod val="75000"/>
                  </a:schemeClr>
                </a:solidFill>
                <a:latin typeface="+mn-lt"/>
              </a:rPr>
              <a:t>pplicant, </a:t>
            </a:r>
            <a:r>
              <a:rPr lang="en-US" sz="1900" dirty="0">
                <a:solidFill>
                  <a:schemeClr val="accent1">
                    <a:lumMod val="75000"/>
                  </a:schemeClr>
                </a:solidFill>
                <a:latin typeface="+mn-lt"/>
              </a:rPr>
              <a:t>name of the project and the corresponding </a:t>
            </a:r>
            <a:r>
              <a:rPr lang="en-US" sz="1900">
                <a:solidFill>
                  <a:schemeClr val="accent1">
                    <a:lumMod val="75000"/>
                  </a:schemeClr>
                </a:solidFill>
                <a:latin typeface="+mn-lt"/>
              </a:rPr>
              <a:t>Project ID </a:t>
            </a:r>
            <a:r>
              <a:rPr lang="en-US" sz="1900" dirty="0">
                <a:solidFill>
                  <a:schemeClr val="accent1">
                    <a:lumMod val="75000"/>
                  </a:schemeClr>
                </a:solidFill>
                <a:latin typeface="+mn-lt"/>
              </a:rPr>
              <a:t>(as assigned </a:t>
            </a:r>
            <a:r>
              <a:rPr lang="en-US" sz="1900">
                <a:solidFill>
                  <a:schemeClr val="accent1">
                    <a:lumMod val="75000"/>
                  </a:schemeClr>
                </a:solidFill>
                <a:latin typeface="+mn-lt"/>
              </a:rPr>
              <a:t>by </a:t>
            </a:r>
            <a:r>
              <a:rPr lang="sr-Latn-RS" sz="1900">
                <a:solidFill>
                  <a:schemeClr val="accent1">
                    <a:lumMod val="75000"/>
                  </a:schemeClr>
                </a:solidFill>
                <a:latin typeface="+mn-lt"/>
              </a:rPr>
              <a:t>the </a:t>
            </a:r>
            <a:r>
              <a:rPr lang="en-US" sz="1900">
                <a:solidFill>
                  <a:schemeClr val="accent1">
                    <a:lumMod val="75000"/>
                  </a:schemeClr>
                </a:solidFill>
                <a:latin typeface="+mn-lt"/>
              </a:rPr>
              <a:t>IF’s portal</a:t>
            </a:r>
            <a:r>
              <a:rPr lang="sr-Latn-RS" sz="1900">
                <a:solidFill>
                  <a:schemeClr val="accent1">
                    <a:lumMod val="75000"/>
                  </a:schemeClr>
                </a:solidFill>
                <a:latin typeface="+mn-lt"/>
              </a:rPr>
              <a:t> once you register a new project there</a:t>
            </a:r>
            <a:r>
              <a:rPr lang="en-US" sz="1900">
                <a:solidFill>
                  <a:schemeClr val="accent1">
                    <a:lumMod val="75000"/>
                  </a:schemeClr>
                </a:solidFill>
                <a:latin typeface="+mn-lt"/>
              </a:rPr>
              <a:t>)</a:t>
            </a:r>
            <a:br>
              <a:rPr lang="en-US" sz="1900" dirty="0">
                <a:solidFill>
                  <a:schemeClr val="accent1">
                    <a:lumMod val="75000"/>
                  </a:schemeClr>
                </a:solidFill>
                <a:latin typeface="+mn-lt"/>
              </a:rPr>
            </a:br>
            <a:r>
              <a:rPr lang="en-US" sz="1900" dirty="0">
                <a:solidFill>
                  <a:schemeClr val="accent1">
                    <a:lumMod val="75000"/>
                  </a:schemeClr>
                </a:solidFill>
                <a:latin typeface="+mn-lt"/>
              </a:rPr>
              <a:t>2. Identified market problem</a:t>
            </a:r>
            <a:r>
              <a:rPr lang="en-US" sz="1900">
                <a:solidFill>
                  <a:schemeClr val="accent1">
                    <a:lumMod val="75000"/>
                  </a:schemeClr>
                </a:solidFill>
                <a:latin typeface="+mn-lt"/>
              </a:rPr>
              <a:t>/need</a:t>
            </a:r>
            <a:r>
              <a:rPr lang="sr-Latn-RS" sz="1900">
                <a:solidFill>
                  <a:schemeClr val="accent1">
                    <a:lumMod val="75000"/>
                  </a:schemeClr>
                </a:solidFill>
                <a:latin typeface="+mn-lt"/>
              </a:rPr>
              <a:t>/challenge</a:t>
            </a:r>
            <a:br>
              <a:rPr lang="en-US" sz="1900" dirty="0">
                <a:solidFill>
                  <a:schemeClr val="accent1">
                    <a:lumMod val="75000"/>
                  </a:schemeClr>
                </a:solidFill>
                <a:latin typeface="+mn-lt"/>
              </a:rPr>
            </a:br>
            <a:r>
              <a:rPr lang="en-US" sz="1900" dirty="0">
                <a:solidFill>
                  <a:schemeClr val="accent1">
                    <a:lumMod val="75000"/>
                  </a:schemeClr>
                </a:solidFill>
                <a:latin typeface="+mn-lt"/>
              </a:rPr>
              <a:t>3. Your proposed solution to this problem</a:t>
            </a:r>
            <a:r>
              <a:rPr lang="en-US" sz="1900">
                <a:solidFill>
                  <a:schemeClr val="accent1">
                    <a:lumMod val="75000"/>
                  </a:schemeClr>
                </a:solidFill>
                <a:latin typeface="+mn-lt"/>
              </a:rPr>
              <a:t>/nee</a:t>
            </a:r>
            <a:r>
              <a:rPr lang="sr-Latn-RS" sz="1900">
                <a:solidFill>
                  <a:schemeClr val="accent1">
                    <a:lumMod val="75000"/>
                  </a:schemeClr>
                </a:solidFill>
                <a:latin typeface="+mn-lt"/>
              </a:rPr>
              <a:t>d, what benefits it brings and how it works</a:t>
            </a:r>
            <a:br>
              <a:rPr lang="en-US" sz="1900" dirty="0">
                <a:solidFill>
                  <a:schemeClr val="accent1">
                    <a:lumMod val="75000"/>
                  </a:schemeClr>
                </a:solidFill>
                <a:latin typeface="+mn-lt"/>
              </a:rPr>
            </a:br>
            <a:r>
              <a:rPr lang="en-US" sz="1900" dirty="0">
                <a:solidFill>
                  <a:schemeClr val="accent1">
                    <a:lumMod val="75000"/>
                  </a:schemeClr>
                </a:solidFill>
                <a:latin typeface="+mn-lt"/>
              </a:rPr>
              <a:t>4. Your target markets and business model</a:t>
            </a:r>
            <a:br>
              <a:rPr lang="en-US" sz="1900" dirty="0">
                <a:solidFill>
                  <a:schemeClr val="accent1">
                    <a:lumMod val="75000"/>
                  </a:schemeClr>
                </a:solidFill>
                <a:latin typeface="+mn-lt"/>
              </a:rPr>
            </a:br>
            <a:r>
              <a:rPr lang="en-US" sz="1900" dirty="0">
                <a:solidFill>
                  <a:schemeClr val="accent1">
                    <a:lumMod val="75000"/>
                  </a:schemeClr>
                </a:solidFill>
                <a:latin typeface="+mn-lt"/>
              </a:rPr>
              <a:t>5. A 5-year </a:t>
            </a:r>
            <a:r>
              <a:rPr lang="sr-Latn-RS" sz="1900">
                <a:solidFill>
                  <a:schemeClr val="accent1">
                    <a:lumMod val="75000"/>
                  </a:schemeClr>
                </a:solidFill>
                <a:latin typeface="+mn-lt"/>
              </a:rPr>
              <a:t>project </a:t>
            </a:r>
            <a:r>
              <a:rPr lang="en-US" sz="1900">
                <a:solidFill>
                  <a:schemeClr val="accent1">
                    <a:lumMod val="75000"/>
                  </a:schemeClr>
                </a:solidFill>
                <a:latin typeface="+mn-lt"/>
              </a:rPr>
              <a:t>revenue plan</a:t>
            </a:r>
            <a:r>
              <a:rPr lang="sr-Latn-RS" sz="1900">
                <a:solidFill>
                  <a:schemeClr val="accent1">
                    <a:lumMod val="75000"/>
                  </a:schemeClr>
                </a:solidFill>
                <a:latin typeface="+mn-lt"/>
              </a:rPr>
              <a:t> (from 2023 to 2027)</a:t>
            </a:r>
            <a:r>
              <a:rPr lang="en-US" sz="1900">
                <a:solidFill>
                  <a:schemeClr val="accent1">
                    <a:lumMod val="75000"/>
                  </a:schemeClr>
                </a:solidFill>
                <a:latin typeface="+mn-lt"/>
              </a:rPr>
              <a:t> </a:t>
            </a:r>
            <a:r>
              <a:rPr lang="en-US" sz="1900" dirty="0">
                <a:solidFill>
                  <a:schemeClr val="accent1">
                    <a:lumMod val="75000"/>
                  </a:schemeClr>
                </a:solidFill>
                <a:latin typeface="+mn-lt"/>
              </a:rPr>
              <a:t>and break-even point</a:t>
            </a:r>
            <a:br>
              <a:rPr lang="en-US" sz="1900" dirty="0">
                <a:solidFill>
                  <a:schemeClr val="accent1">
                    <a:lumMod val="75000"/>
                  </a:schemeClr>
                </a:solidFill>
                <a:latin typeface="+mn-lt"/>
              </a:rPr>
            </a:br>
            <a:r>
              <a:rPr lang="en-US" sz="1900" dirty="0">
                <a:solidFill>
                  <a:schemeClr val="accent1">
                    <a:lumMod val="75000"/>
                  </a:schemeClr>
                </a:solidFill>
                <a:latin typeface="+mn-lt"/>
              </a:rPr>
              <a:t>6. Key milestones and associated project risks</a:t>
            </a:r>
            <a:br>
              <a:rPr lang="en-US" sz="1900" dirty="0">
                <a:solidFill>
                  <a:schemeClr val="accent1">
                    <a:lumMod val="75000"/>
                  </a:schemeClr>
                </a:solidFill>
                <a:latin typeface="+mn-lt"/>
              </a:rPr>
            </a:br>
            <a:r>
              <a:rPr lang="en-US" sz="1900" dirty="0">
                <a:solidFill>
                  <a:schemeClr val="accent1">
                    <a:lumMod val="75000"/>
                  </a:schemeClr>
                </a:solidFill>
                <a:latin typeface="+mn-lt"/>
              </a:rPr>
              <a:t>7. </a:t>
            </a:r>
            <a:r>
              <a:rPr lang="en-US" sz="1900">
                <a:solidFill>
                  <a:schemeClr val="accent1">
                    <a:lumMod val="75000"/>
                  </a:schemeClr>
                </a:solidFill>
                <a:latin typeface="+mn-lt"/>
              </a:rPr>
              <a:t>The </a:t>
            </a:r>
            <a:r>
              <a:rPr lang="sr-Latn-RS" sz="1900">
                <a:solidFill>
                  <a:schemeClr val="accent1">
                    <a:lumMod val="75000"/>
                  </a:schemeClr>
                </a:solidFill>
                <a:latin typeface="+mn-lt"/>
              </a:rPr>
              <a:t>core </a:t>
            </a:r>
            <a:r>
              <a:rPr lang="en-US" sz="1900">
                <a:solidFill>
                  <a:schemeClr val="accent1">
                    <a:lumMod val="75000"/>
                  </a:schemeClr>
                </a:solidFill>
                <a:latin typeface="+mn-lt"/>
              </a:rPr>
              <a:t>team </a:t>
            </a:r>
            <a:r>
              <a:rPr lang="en-US" sz="1900" dirty="0">
                <a:solidFill>
                  <a:schemeClr val="accent1">
                    <a:lumMod val="75000"/>
                  </a:schemeClr>
                </a:solidFill>
                <a:latin typeface="+mn-lt"/>
              </a:rPr>
              <a:t>behind the project</a:t>
            </a:r>
            <a:br>
              <a:rPr lang="en-US" sz="1900" dirty="0">
                <a:solidFill>
                  <a:schemeClr val="accent1">
                    <a:lumMod val="75000"/>
                  </a:schemeClr>
                </a:solidFill>
                <a:latin typeface="+mn-lt"/>
              </a:rPr>
            </a:br>
            <a:br>
              <a:rPr lang="en-US" sz="1900" dirty="0">
                <a:solidFill>
                  <a:schemeClr val="accent5">
                    <a:lumMod val="75000"/>
                  </a:schemeClr>
                </a:solidFill>
                <a:latin typeface="+mn-lt"/>
              </a:rPr>
            </a:br>
            <a:r>
              <a:rPr lang="en-US" sz="1900" b="1" dirty="0">
                <a:solidFill>
                  <a:schemeClr val="accent1">
                    <a:lumMod val="75000"/>
                  </a:schemeClr>
                </a:solidFill>
                <a:latin typeface="+mn-lt"/>
              </a:rPr>
              <a:t>The file size must not exceed </a:t>
            </a:r>
            <a:r>
              <a:rPr lang="en-US" sz="1900" b="1" dirty="0">
                <a:solidFill>
                  <a:srgbClr val="FF0000"/>
                </a:solidFill>
                <a:latin typeface="+mn-lt"/>
              </a:rPr>
              <a:t>40MB</a:t>
            </a:r>
            <a:r>
              <a:rPr lang="en-US" sz="1900" b="1" dirty="0">
                <a:solidFill>
                  <a:schemeClr val="accent1">
                    <a:lumMod val="75000"/>
                  </a:schemeClr>
                </a:solidFill>
                <a:latin typeface="+mn-lt"/>
              </a:rPr>
              <a:t>.</a:t>
            </a:r>
            <a:endParaRPr lang="en-US" sz="1900" dirty="0"/>
          </a:p>
        </p:txBody>
      </p:sp>
    </p:spTree>
    <p:extLst>
      <p:ext uri="{BB962C8B-B14F-4D97-AF65-F5344CB8AC3E}">
        <p14:creationId xmlns:p14="http://schemas.microsoft.com/office/powerpoint/2010/main" val="3998205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Dear Applicant,  The project presentation is one of the documents that is required to be submitted as a part of the Application documentation for the Collaborative Program for Innovation. This slide represents a guide on how the Presentation should be prepared.  You are required to provide a PowerPoint Presentation with a maximum of 15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company acting as the Lead Applicant, name of the project and the corresponding Project ID (as assigned by the IF’s portal once you register a new project there) 2. Identified market problem/need/challenge 3. Your proposed solution to this problem/need, what benefits it brings and how it works 4. Your target markets and business model 5. A 5-year project revenue plan (from 2023 to 2027) and break-even point 6. Key milestones and associated project risks 7. The core team behind the project  The file size must not exceed 40MB.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Applicant,  The project presentation is one of the documents that is required to be submitted as a part of the Application documentation for the Collaborative Grant Scheme Program. This slide represents a guide on how the Presentation should be prepared.  You are required to provide a PowerPoint Presentation with a maximum of 13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company (lead applicant), name of the project and the corresponding Project IF ID (as assigned by IF’s portal) 2. Identified market problem/need 3. Your proposed solution to this problem/need 4. Your target markets and business model 5. A 5-year project revenue plan and break-even point 6. Key milestones and associated project risks 7. The team behind the project  The file size must not exceed 40MB.</dc:title>
  <dc:creator>Fond za inovacije CG</dc:creator>
  <cp:lastModifiedBy>Sasa I.</cp:lastModifiedBy>
  <cp:revision>3</cp:revision>
  <dcterms:created xsi:type="dcterms:W3CDTF">2022-06-15T05:29:22Z</dcterms:created>
  <dcterms:modified xsi:type="dcterms:W3CDTF">2022-06-19T22:43:26Z</dcterms:modified>
</cp:coreProperties>
</file>